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0" r:id="rId5"/>
    <p:sldId id="259" r:id="rId6"/>
    <p:sldId id="26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1" d="100"/>
          <a:sy n="91" d="100"/>
        </p:scale>
        <p:origin x="341"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da-DK"/>
              <a:t>Klik for at redigere titeltypografien i masteren</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Klik for at redigere undertiteltypografien i masteren</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C54228A-8C4F-4882-BBFD-77B274079BBB}" type="datetimeFigureOut">
              <a:rPr lang="da-DK" smtClean="0"/>
              <a:t>21-09-2026</a:t>
            </a:fld>
            <a:endParaRPr lang="da-DK"/>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da-DK"/>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1B914F74-963F-4EEE-97E5-354DD20781C7}" type="slidenum">
              <a:rPr lang="da-DK" smtClean="0"/>
              <a:t>‹nr.›</a:t>
            </a:fld>
            <a:endParaRPr lang="da-DK"/>
          </a:p>
        </p:txBody>
      </p:sp>
    </p:spTree>
    <p:extLst>
      <p:ext uri="{BB962C8B-B14F-4D97-AF65-F5344CB8AC3E}">
        <p14:creationId xmlns:p14="http://schemas.microsoft.com/office/powerpoint/2010/main" val="35547264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da-DK"/>
              <a:t>Klik for at redigere titeltypografien i masteren</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BC54228A-8C4F-4882-BBFD-77B274079BBB}" type="datetimeFigureOut">
              <a:rPr lang="da-DK" smtClean="0"/>
              <a:t>21-09-2026</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a:xfrm>
            <a:off x="10558300" y="5956137"/>
            <a:ext cx="1052508" cy="365125"/>
          </a:xfrm>
        </p:spPr>
        <p:txBody>
          <a:bodyPr/>
          <a:lstStyle/>
          <a:p>
            <a:fld id="{1B914F74-963F-4EEE-97E5-354DD20781C7}" type="slidenum">
              <a:rPr lang="da-DK" smtClean="0"/>
              <a:t>‹nr.›</a:t>
            </a:fld>
            <a:endParaRPr lang="da-DK"/>
          </a:p>
        </p:txBody>
      </p:sp>
    </p:spTree>
    <p:extLst>
      <p:ext uri="{BB962C8B-B14F-4D97-AF65-F5344CB8AC3E}">
        <p14:creationId xmlns:p14="http://schemas.microsoft.com/office/powerpoint/2010/main" val="18047343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da-DK"/>
              <a:t>Klik for at redigere titeltypografien i masteren</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C54228A-8C4F-4882-BBFD-77B274079BBB}" type="datetimeFigureOut">
              <a:rPr lang="da-DK" smtClean="0"/>
              <a:t>21-09-2026</a:t>
            </a:fld>
            <a:endParaRPr lang="da-DK"/>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da-DK"/>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1B914F74-963F-4EEE-97E5-354DD20781C7}" type="slidenum">
              <a:rPr lang="da-DK" smtClean="0"/>
              <a:t>‹nr.›</a:t>
            </a:fld>
            <a:endParaRPr lang="da-DK"/>
          </a:p>
        </p:txBody>
      </p:sp>
    </p:spTree>
    <p:extLst>
      <p:ext uri="{BB962C8B-B14F-4D97-AF65-F5344CB8AC3E}">
        <p14:creationId xmlns:p14="http://schemas.microsoft.com/office/powerpoint/2010/main" val="9388118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BC54228A-8C4F-4882-BBFD-77B274079BBB}" type="datetimeFigureOut">
              <a:rPr lang="da-DK" smtClean="0"/>
              <a:t>21-09-2026</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1B914F74-963F-4EEE-97E5-354DD20781C7}" type="slidenum">
              <a:rPr lang="da-DK" smtClean="0"/>
              <a:t>‹nr.›</a:t>
            </a:fld>
            <a:endParaRPr lang="da-DK"/>
          </a:p>
        </p:txBody>
      </p:sp>
    </p:spTree>
    <p:extLst>
      <p:ext uri="{BB962C8B-B14F-4D97-AF65-F5344CB8AC3E}">
        <p14:creationId xmlns:p14="http://schemas.microsoft.com/office/powerpoint/2010/main" val="2960443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da-DK"/>
              <a:t>Klik for at redigere titeltypografien i masteren</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BC54228A-8C4F-4882-BBFD-77B274079BBB}" type="datetimeFigureOut">
              <a:rPr lang="da-DK" smtClean="0"/>
              <a:t>21-09-2026</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1B914F74-963F-4EEE-97E5-354DD20781C7}" type="slidenum">
              <a:rPr lang="da-DK" smtClean="0"/>
              <a:t>‹nr.›</a:t>
            </a:fld>
            <a:endParaRPr lang="da-DK"/>
          </a:p>
        </p:txBody>
      </p:sp>
    </p:spTree>
    <p:extLst>
      <p:ext uri="{BB962C8B-B14F-4D97-AF65-F5344CB8AC3E}">
        <p14:creationId xmlns:p14="http://schemas.microsoft.com/office/powerpoint/2010/main" val="9781745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da-DK"/>
              <a:t>Klik for at redigere titeltypografien i masteren</a:t>
            </a:r>
            <a:endParaRPr lang="en-US" dirty="0"/>
          </a:p>
        </p:txBody>
      </p:sp>
      <p:sp>
        <p:nvSpPr>
          <p:cNvPr id="3" name="Date Placeholder 2"/>
          <p:cNvSpPr>
            <a:spLocks noGrp="1"/>
          </p:cNvSpPr>
          <p:nvPr>
            <p:ph type="dt" sz="half" idx="10"/>
          </p:nvPr>
        </p:nvSpPr>
        <p:spPr/>
        <p:txBody>
          <a:bodyPr/>
          <a:lstStyle/>
          <a:p>
            <a:fld id="{BC54228A-8C4F-4882-BBFD-77B274079BBB}" type="datetimeFigureOut">
              <a:rPr lang="da-DK" smtClean="0"/>
              <a:t>21-09-2026</a:t>
            </a:fld>
            <a:endParaRPr lang="da-DK"/>
          </a:p>
        </p:txBody>
      </p:sp>
      <p:sp>
        <p:nvSpPr>
          <p:cNvPr id="4" name="Footer Placeholder 3"/>
          <p:cNvSpPr>
            <a:spLocks noGrp="1"/>
          </p:cNvSpPr>
          <p:nvPr>
            <p:ph type="ftr" sz="quarter" idx="11"/>
          </p:nvPr>
        </p:nvSpPr>
        <p:spPr/>
        <p:txBody>
          <a:bodyPr/>
          <a:lstStyle/>
          <a:p>
            <a:endParaRPr lang="da-DK"/>
          </a:p>
        </p:txBody>
      </p:sp>
      <p:sp>
        <p:nvSpPr>
          <p:cNvPr id="5" name="Slide Number Placeholder 4"/>
          <p:cNvSpPr>
            <a:spLocks noGrp="1"/>
          </p:cNvSpPr>
          <p:nvPr>
            <p:ph type="sldNum" sz="quarter" idx="12"/>
          </p:nvPr>
        </p:nvSpPr>
        <p:spPr/>
        <p:txBody>
          <a:bodyPr/>
          <a:lstStyle/>
          <a:p>
            <a:fld id="{1B914F74-963F-4EEE-97E5-354DD20781C7}" type="slidenum">
              <a:rPr lang="da-DK" smtClean="0"/>
              <a:t>‹nr.›</a:t>
            </a:fld>
            <a:endParaRPr lang="da-DK"/>
          </a:p>
        </p:txBody>
      </p:sp>
    </p:spTree>
    <p:extLst>
      <p:ext uri="{BB962C8B-B14F-4D97-AF65-F5344CB8AC3E}">
        <p14:creationId xmlns:p14="http://schemas.microsoft.com/office/powerpoint/2010/main" val="22484645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54228A-8C4F-4882-BBFD-77B274079BBB}" type="datetimeFigureOut">
              <a:rPr lang="da-DK" smtClean="0"/>
              <a:t>21-09-2026</a:t>
            </a:fld>
            <a:endParaRPr lang="da-DK"/>
          </a:p>
        </p:txBody>
      </p:sp>
      <p:sp>
        <p:nvSpPr>
          <p:cNvPr id="3" name="Footer Placeholder 2"/>
          <p:cNvSpPr>
            <a:spLocks noGrp="1"/>
          </p:cNvSpPr>
          <p:nvPr>
            <p:ph type="ftr" sz="quarter" idx="11"/>
          </p:nvPr>
        </p:nvSpPr>
        <p:spPr/>
        <p:txBody>
          <a:bodyPr/>
          <a:lstStyle/>
          <a:p>
            <a:endParaRPr lang="da-DK"/>
          </a:p>
        </p:txBody>
      </p:sp>
      <p:sp>
        <p:nvSpPr>
          <p:cNvPr id="4" name="Slide Number Placeholder 3"/>
          <p:cNvSpPr>
            <a:spLocks noGrp="1"/>
          </p:cNvSpPr>
          <p:nvPr>
            <p:ph type="sldNum" sz="quarter" idx="12"/>
          </p:nvPr>
        </p:nvSpPr>
        <p:spPr/>
        <p:txBody>
          <a:bodyPr/>
          <a:lstStyle/>
          <a:p>
            <a:fld id="{1B914F74-963F-4EEE-97E5-354DD20781C7}" type="slidenum">
              <a:rPr lang="da-DK" smtClean="0"/>
              <a:t>‹nr.›</a:t>
            </a:fld>
            <a:endParaRPr lang="da-DK"/>
          </a:p>
        </p:txBody>
      </p:sp>
    </p:spTree>
    <p:extLst>
      <p:ext uri="{BB962C8B-B14F-4D97-AF65-F5344CB8AC3E}">
        <p14:creationId xmlns:p14="http://schemas.microsoft.com/office/powerpoint/2010/main" val="29933267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da-DK"/>
              <a:t>Klik for at redigere titeltypografien i masteren</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C54228A-8C4F-4882-BBFD-77B274079BBB}" type="datetimeFigureOut">
              <a:rPr lang="da-DK" smtClean="0"/>
              <a:t>21-09-2026</a:t>
            </a:fld>
            <a:endParaRPr lang="da-DK"/>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da-DK"/>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1B914F74-963F-4EEE-97E5-354DD20781C7}" type="slidenum">
              <a:rPr lang="da-DK" smtClean="0"/>
              <a:t>‹nr.›</a:t>
            </a:fld>
            <a:endParaRPr lang="da-DK"/>
          </a:p>
        </p:txBody>
      </p:sp>
    </p:spTree>
    <p:extLst>
      <p:ext uri="{BB962C8B-B14F-4D97-AF65-F5344CB8AC3E}">
        <p14:creationId xmlns:p14="http://schemas.microsoft.com/office/powerpoint/2010/main" val="3459175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BC54228A-8C4F-4882-BBFD-77B274079BBB}" type="datetimeFigureOut">
              <a:rPr lang="da-DK" smtClean="0"/>
              <a:t>21-09-2026</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1B914F74-963F-4EEE-97E5-354DD20781C7}" type="slidenum">
              <a:rPr lang="da-DK" smtClean="0"/>
              <a:t>‹nr.›</a:t>
            </a:fld>
            <a:endParaRPr lang="da-DK"/>
          </a:p>
        </p:txBody>
      </p:sp>
    </p:spTree>
    <p:extLst>
      <p:ext uri="{BB962C8B-B14F-4D97-AF65-F5344CB8AC3E}">
        <p14:creationId xmlns:p14="http://schemas.microsoft.com/office/powerpoint/2010/main" val="4229664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BC54228A-8C4F-4882-BBFD-77B274079BBB}" type="datetimeFigureOut">
              <a:rPr lang="da-DK" smtClean="0"/>
              <a:t>21-09-2026</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1B914F74-963F-4EEE-97E5-354DD20781C7}" type="slidenum">
              <a:rPr lang="da-DK" smtClean="0"/>
              <a:t>‹nr.›</a:t>
            </a:fld>
            <a:endParaRPr lang="da-DK"/>
          </a:p>
        </p:txBody>
      </p:sp>
    </p:spTree>
    <p:extLst>
      <p:ext uri="{BB962C8B-B14F-4D97-AF65-F5344CB8AC3E}">
        <p14:creationId xmlns:p14="http://schemas.microsoft.com/office/powerpoint/2010/main" val="7297216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C54228A-8C4F-4882-BBFD-77B274079BBB}" type="datetimeFigureOut">
              <a:rPr lang="da-DK" smtClean="0"/>
              <a:t>21-09-2026</a:t>
            </a:fld>
            <a:endParaRPr lang="da-DK"/>
          </a:p>
        </p:txBody>
      </p:sp>
      <p:sp>
        <p:nvSpPr>
          <p:cNvPr id="5" name="Footer Placeholder 4"/>
          <p:cNvSpPr>
            <a:spLocks noGrp="1"/>
          </p:cNvSpPr>
          <p:nvPr>
            <p:ph type="ftr" sz="quarter" idx="11"/>
          </p:nvPr>
        </p:nvSpPr>
        <p:spPr>
          <a:xfrm>
            <a:off x="774923" y="5951811"/>
            <a:ext cx="7896279" cy="365125"/>
          </a:xfrm>
        </p:spPr>
        <p:txBody>
          <a:bodyPr/>
          <a:lstStyle/>
          <a:p>
            <a:endParaRPr lang="da-DK"/>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1B914F74-963F-4EEE-97E5-354DD20781C7}" type="slidenum">
              <a:rPr lang="da-DK" smtClean="0"/>
              <a:t>‹nr.›</a:t>
            </a:fld>
            <a:endParaRPr lang="da-DK"/>
          </a:p>
        </p:txBody>
      </p:sp>
    </p:spTree>
    <p:extLst>
      <p:ext uri="{BB962C8B-B14F-4D97-AF65-F5344CB8AC3E}">
        <p14:creationId xmlns:p14="http://schemas.microsoft.com/office/powerpoint/2010/main" val="35633330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C54228A-8C4F-4882-BBFD-77B274079BBB}" type="datetimeFigureOut">
              <a:rPr lang="da-DK" smtClean="0"/>
              <a:t>21-09-2026</a:t>
            </a:fld>
            <a:endParaRPr lang="da-DK"/>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da-DK"/>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1B914F74-963F-4EEE-97E5-354DD20781C7}" type="slidenum">
              <a:rPr lang="da-DK" smtClean="0"/>
              <a:t>‹nr.›</a:t>
            </a:fld>
            <a:endParaRPr lang="da-DK"/>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Tree>
    <p:extLst>
      <p:ext uri="{BB962C8B-B14F-4D97-AF65-F5344CB8AC3E}">
        <p14:creationId xmlns:p14="http://schemas.microsoft.com/office/powerpoint/2010/main" val="36975511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greenlight.guru/blog/iec-62366-usability-engineering"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554AD63-EBAF-6CE6-D688-63BD275A6244}"/>
              </a:ext>
            </a:extLst>
          </p:cNvPr>
          <p:cNvSpPr>
            <a:spLocks noGrp="1"/>
          </p:cNvSpPr>
          <p:nvPr>
            <p:ph type="ctrTitle"/>
          </p:nvPr>
        </p:nvSpPr>
        <p:spPr/>
        <p:txBody>
          <a:bodyPr/>
          <a:lstStyle/>
          <a:p>
            <a:r>
              <a:rPr lang="da-DK" dirty="0"/>
              <a:t>Tests indenfor spiludvikling</a:t>
            </a:r>
          </a:p>
        </p:txBody>
      </p:sp>
      <p:sp>
        <p:nvSpPr>
          <p:cNvPr id="3" name="Undertitel 2">
            <a:extLst>
              <a:ext uri="{FF2B5EF4-FFF2-40B4-BE49-F238E27FC236}">
                <a16:creationId xmlns:a16="http://schemas.microsoft.com/office/drawing/2014/main" id="{C58E909E-C218-6D74-BE55-A66B63667CDF}"/>
              </a:ext>
            </a:extLst>
          </p:cNvPr>
          <p:cNvSpPr>
            <a:spLocks noGrp="1"/>
          </p:cNvSpPr>
          <p:nvPr>
            <p:ph type="subTitle" idx="1"/>
          </p:nvPr>
        </p:nvSpPr>
        <p:spPr/>
        <p:txBody>
          <a:bodyPr/>
          <a:lstStyle/>
          <a:p>
            <a:r>
              <a:rPr lang="da-DK" dirty="0"/>
              <a:t>Gennemgang af brugertest og formater til test </a:t>
            </a:r>
            <a:r>
              <a:rPr lang="da-DK" dirty="0" err="1"/>
              <a:t>setup</a:t>
            </a:r>
            <a:r>
              <a:rPr lang="da-DK" dirty="0"/>
              <a:t>, samt UIX </a:t>
            </a:r>
            <a:r>
              <a:rPr lang="da-DK" dirty="0" err="1"/>
              <a:t>testing</a:t>
            </a:r>
            <a:r>
              <a:rPr lang="da-DK" dirty="0"/>
              <a:t> gennem </a:t>
            </a:r>
            <a:r>
              <a:rPr lang="da-DK" dirty="0" err="1"/>
              <a:t>usability</a:t>
            </a:r>
            <a:r>
              <a:rPr lang="da-DK" dirty="0"/>
              <a:t> </a:t>
            </a:r>
            <a:r>
              <a:rPr lang="da-DK" dirty="0" err="1"/>
              <a:t>testing</a:t>
            </a:r>
            <a:r>
              <a:rPr lang="da-DK" dirty="0"/>
              <a:t>.</a:t>
            </a:r>
          </a:p>
        </p:txBody>
      </p:sp>
    </p:spTree>
    <p:extLst>
      <p:ext uri="{BB962C8B-B14F-4D97-AF65-F5344CB8AC3E}">
        <p14:creationId xmlns:p14="http://schemas.microsoft.com/office/powerpoint/2010/main" val="5773083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27AD0A-4B93-AA3E-D4AF-095FF071C443}"/>
              </a:ext>
            </a:extLst>
          </p:cNvPr>
          <p:cNvSpPr>
            <a:spLocks noGrp="1"/>
          </p:cNvSpPr>
          <p:nvPr>
            <p:ph type="title"/>
          </p:nvPr>
        </p:nvSpPr>
        <p:spPr/>
        <p:txBody>
          <a:bodyPr/>
          <a:lstStyle/>
          <a:p>
            <a:r>
              <a:rPr lang="da-DK" dirty="0"/>
              <a:t>Hvorfor tests</a:t>
            </a:r>
          </a:p>
        </p:txBody>
      </p:sp>
      <p:sp>
        <p:nvSpPr>
          <p:cNvPr id="3" name="Pladsholder til indhold 2">
            <a:extLst>
              <a:ext uri="{FF2B5EF4-FFF2-40B4-BE49-F238E27FC236}">
                <a16:creationId xmlns:a16="http://schemas.microsoft.com/office/drawing/2014/main" id="{712F8883-7E65-D0E9-A8FA-1F70A828E359}"/>
              </a:ext>
            </a:extLst>
          </p:cNvPr>
          <p:cNvSpPr>
            <a:spLocks noGrp="1"/>
          </p:cNvSpPr>
          <p:nvPr>
            <p:ph idx="1"/>
          </p:nvPr>
        </p:nvSpPr>
        <p:spPr>
          <a:xfrm>
            <a:off x="172720" y="1715956"/>
            <a:ext cx="11948160" cy="5639884"/>
          </a:xfrm>
        </p:spPr>
        <p:txBody>
          <a:bodyPr>
            <a:normAutofit/>
          </a:bodyPr>
          <a:lstStyle/>
          <a:p>
            <a:r>
              <a:rPr lang="da-DK" dirty="0"/>
              <a:t>Tests er med til at kvalitetssikre jeres produkt op imod brugere, som bør høre ind under en veldefineret målgruppe</a:t>
            </a:r>
          </a:p>
          <a:p>
            <a:pPr lvl="1"/>
            <a:r>
              <a:rPr lang="da-DK" dirty="0"/>
              <a:t>Find test personer, som ligger indenfor valgte målgruppe, </a:t>
            </a:r>
            <a:r>
              <a:rPr lang="da-DK" u="sng" dirty="0"/>
              <a:t>og som ikke har en bias</a:t>
            </a:r>
            <a:r>
              <a:rPr lang="da-DK" dirty="0"/>
              <a:t>.</a:t>
            </a:r>
          </a:p>
          <a:p>
            <a:pPr lvl="1"/>
            <a:r>
              <a:rPr lang="da-DK" dirty="0"/>
              <a:t>3-10 testpersoner er et fint udgangspunkt for jeres test, klart at flere testdata skaber større præcision.</a:t>
            </a:r>
          </a:p>
          <a:p>
            <a:r>
              <a:rPr lang="da-DK" dirty="0"/>
              <a:t>Tests anvendes pr. nye iteration/sprint for at retningsbestemme de justeringer der eventuelt er til jeres produkt</a:t>
            </a:r>
          </a:p>
          <a:p>
            <a:pPr lvl="1"/>
            <a:r>
              <a:rPr lang="da-DK" dirty="0"/>
              <a:t>Ideelt så laves der tests i starten af en iteration gennem brugertests, som kan være med til at skabe nye opgaver til et </a:t>
            </a:r>
            <a:r>
              <a:rPr lang="da-DK" dirty="0" err="1"/>
              <a:t>kanban</a:t>
            </a:r>
            <a:r>
              <a:rPr lang="da-DK" dirty="0"/>
              <a:t> board, og måske endda disse tests også kan skabe nye user </a:t>
            </a:r>
            <a:r>
              <a:rPr lang="da-DK" dirty="0" err="1"/>
              <a:t>stories</a:t>
            </a:r>
            <a:r>
              <a:rPr lang="da-DK" dirty="0"/>
              <a:t>.</a:t>
            </a:r>
          </a:p>
          <a:p>
            <a:pPr lvl="1"/>
            <a:r>
              <a:rPr lang="da-DK" dirty="0"/>
              <a:t>Ideelt så laves der også test i afslutningen af en iteration, disse test vil udelukkende teste for allerede ‘</a:t>
            </a:r>
            <a:r>
              <a:rPr lang="da-DK" dirty="0" err="1"/>
              <a:t>færdig’-udviklede</a:t>
            </a:r>
            <a:r>
              <a:rPr lang="da-DK" dirty="0"/>
              <a:t> opgaver</a:t>
            </a:r>
          </a:p>
          <a:p>
            <a:r>
              <a:rPr lang="da-DK" dirty="0"/>
              <a:t>Tests vil skabe en rød tråd i jeres dokumentation, idet de bør blive afviklet afsluttende ift. at teste for de krav, som i vil have defineret (sidenhen) for jeres projekt.</a:t>
            </a:r>
          </a:p>
          <a:p>
            <a:pPr lvl="1"/>
            <a:r>
              <a:rPr lang="da-DK" dirty="0"/>
              <a:t>Tests vil agerer tjekliste, for at dokumentere om krav er opfyldt, eller mere specifikt, hvor godt kravene er opfyldt, hvis disse er vægtede.</a:t>
            </a:r>
          </a:p>
        </p:txBody>
      </p:sp>
    </p:spTree>
    <p:extLst>
      <p:ext uri="{BB962C8B-B14F-4D97-AF65-F5344CB8AC3E}">
        <p14:creationId xmlns:p14="http://schemas.microsoft.com/office/powerpoint/2010/main" val="25628069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1B4D79-3944-44B4-A44F-C80D094DE922}"/>
              </a:ext>
            </a:extLst>
          </p:cNvPr>
          <p:cNvSpPr>
            <a:spLocks noGrp="1"/>
          </p:cNvSpPr>
          <p:nvPr>
            <p:ph type="title"/>
          </p:nvPr>
        </p:nvSpPr>
        <p:spPr/>
        <p:txBody>
          <a:bodyPr/>
          <a:lstStyle/>
          <a:p>
            <a:r>
              <a:rPr lang="da-DK" dirty="0"/>
              <a:t>Brugertest</a:t>
            </a:r>
          </a:p>
        </p:txBody>
      </p:sp>
      <p:sp>
        <p:nvSpPr>
          <p:cNvPr id="3" name="Pladsholder til indhold 2">
            <a:extLst>
              <a:ext uri="{FF2B5EF4-FFF2-40B4-BE49-F238E27FC236}">
                <a16:creationId xmlns:a16="http://schemas.microsoft.com/office/drawing/2014/main" id="{66572A28-E7AB-F38B-2C38-BA420F63C6F8}"/>
              </a:ext>
            </a:extLst>
          </p:cNvPr>
          <p:cNvSpPr>
            <a:spLocks noGrp="1"/>
          </p:cNvSpPr>
          <p:nvPr>
            <p:ph idx="1"/>
          </p:nvPr>
        </p:nvSpPr>
        <p:spPr>
          <a:xfrm>
            <a:off x="581192" y="2180496"/>
            <a:ext cx="11029615" cy="4433664"/>
          </a:xfrm>
        </p:spPr>
        <p:txBody>
          <a:bodyPr>
            <a:normAutofit/>
          </a:bodyPr>
          <a:lstStyle/>
          <a:p>
            <a:r>
              <a:rPr lang="da-DK" dirty="0"/>
              <a:t>Skal som skrevet foretages af 3-10 brugere, som er en del af målgruppen, og som led i præ-produktion, hvor man idegenererer til i starten af en ny iteration. Test brugere må gerne genanvendes pr. nye sprint/iteration.</a:t>
            </a:r>
          </a:p>
          <a:p>
            <a:r>
              <a:rPr lang="da-DK" dirty="0"/>
              <a:t>Der findes flere forskellige måder at teste på, herunder er nogle forslag. Uanset hvad, så vil vi kun anbefale test, der anvender </a:t>
            </a:r>
            <a:r>
              <a:rPr lang="da-DK" u="sng" dirty="0"/>
              <a:t>observation</a:t>
            </a:r>
            <a:r>
              <a:rPr lang="da-DK" dirty="0"/>
              <a:t>, i dennes afvikling. </a:t>
            </a:r>
          </a:p>
          <a:p>
            <a:r>
              <a:rPr lang="da-DK" dirty="0"/>
              <a:t>Med testen der benytter observation, så findes der 2 roller til personer under testen: test-tager og observatør</a:t>
            </a:r>
          </a:p>
          <a:p>
            <a:r>
              <a:rPr lang="da-DK" dirty="0"/>
              <a:t>Hver person involveret i testen har nogle rammer de bliver nød til at overholde, (se næste slide)</a:t>
            </a:r>
          </a:p>
          <a:p>
            <a:r>
              <a:rPr lang="da-DK" dirty="0"/>
              <a:t>Brugertests kan laves gennem testcases, som angives gennem let forståelige kommandoer til test-</a:t>
            </a:r>
            <a:r>
              <a:rPr lang="da-DK" dirty="0" err="1"/>
              <a:t>tagere</a:t>
            </a:r>
            <a:r>
              <a:rPr lang="da-DK" dirty="0"/>
              <a:t>, som guider dem igennem scenarier i jeres spil, alt efter, hvad i ønsker at måle efter pr. test case. Test cases er super gode og deciderede nødvendige, når i tester op imod jeres produkt-krav. </a:t>
            </a:r>
          </a:p>
          <a:p>
            <a:r>
              <a:rPr lang="da-DK" dirty="0"/>
              <a:t>Man kan foretage brugertest uden testcases (hvor man laver en blind test), man </a:t>
            </a:r>
            <a:br>
              <a:rPr lang="da-DK" dirty="0"/>
            </a:br>
            <a:r>
              <a:rPr lang="da-DK" dirty="0"/>
              <a:t>lader test-</a:t>
            </a:r>
            <a:r>
              <a:rPr lang="da-DK" dirty="0" err="1"/>
              <a:t>tageren</a:t>
            </a:r>
            <a:r>
              <a:rPr lang="da-DK" dirty="0"/>
              <a:t> selv navigere rundt i spillet, og lader test-</a:t>
            </a:r>
            <a:r>
              <a:rPr lang="da-DK" dirty="0" err="1"/>
              <a:t>tageren</a:t>
            </a:r>
            <a:r>
              <a:rPr lang="da-DK" dirty="0"/>
              <a:t> selv finde ud af </a:t>
            </a:r>
            <a:br>
              <a:rPr lang="da-DK" dirty="0"/>
            </a:br>
            <a:r>
              <a:rPr lang="da-DK" dirty="0"/>
              <a:t>tingene uden hints. </a:t>
            </a:r>
          </a:p>
          <a:p>
            <a:endParaRPr lang="da-DK" dirty="0"/>
          </a:p>
        </p:txBody>
      </p:sp>
      <p:pic>
        <p:nvPicPr>
          <p:cNvPr id="5" name="Billede 4">
            <a:extLst>
              <a:ext uri="{FF2B5EF4-FFF2-40B4-BE49-F238E27FC236}">
                <a16:creationId xmlns:a16="http://schemas.microsoft.com/office/drawing/2014/main" id="{8B860923-5087-B2A8-92CE-288976F1081D}"/>
              </a:ext>
            </a:extLst>
          </p:cNvPr>
          <p:cNvPicPr>
            <a:picLocks noChangeAspect="1"/>
          </p:cNvPicPr>
          <p:nvPr/>
        </p:nvPicPr>
        <p:blipFill>
          <a:blip r:embed="rId2"/>
          <a:stretch>
            <a:fillRect/>
          </a:stretch>
        </p:blipFill>
        <p:spPr>
          <a:xfrm>
            <a:off x="8696959" y="5077263"/>
            <a:ext cx="2493557" cy="1774447"/>
          </a:xfrm>
          <a:prstGeom prst="rect">
            <a:avLst/>
          </a:prstGeom>
        </p:spPr>
      </p:pic>
    </p:spTree>
    <p:extLst>
      <p:ext uri="{BB962C8B-B14F-4D97-AF65-F5344CB8AC3E}">
        <p14:creationId xmlns:p14="http://schemas.microsoft.com/office/powerpoint/2010/main" val="23846871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8482CC-9DF2-351E-F9B2-AFE68E39D46D}"/>
              </a:ext>
            </a:extLst>
          </p:cNvPr>
          <p:cNvSpPr>
            <a:spLocks noGrp="1"/>
          </p:cNvSpPr>
          <p:nvPr>
            <p:ph type="title"/>
          </p:nvPr>
        </p:nvSpPr>
        <p:spPr/>
        <p:txBody>
          <a:bodyPr/>
          <a:lstStyle/>
          <a:p>
            <a:r>
              <a:rPr lang="da-DK" dirty="0" err="1"/>
              <a:t>brugerTest</a:t>
            </a:r>
            <a:r>
              <a:rPr lang="da-DK" dirty="0"/>
              <a:t> og test case formatet</a:t>
            </a:r>
          </a:p>
        </p:txBody>
      </p:sp>
      <p:sp>
        <p:nvSpPr>
          <p:cNvPr id="3" name="Pladsholder til indhold 2">
            <a:extLst>
              <a:ext uri="{FF2B5EF4-FFF2-40B4-BE49-F238E27FC236}">
                <a16:creationId xmlns:a16="http://schemas.microsoft.com/office/drawing/2014/main" id="{9C8BDBBB-E151-B920-39E8-F102AAB766D2}"/>
              </a:ext>
            </a:extLst>
          </p:cNvPr>
          <p:cNvSpPr>
            <a:spLocks noGrp="1"/>
          </p:cNvSpPr>
          <p:nvPr>
            <p:ph idx="1"/>
          </p:nvPr>
        </p:nvSpPr>
        <p:spPr>
          <a:xfrm>
            <a:off x="152400" y="1971040"/>
            <a:ext cx="11836401" cy="5120640"/>
          </a:xfrm>
        </p:spPr>
        <p:txBody>
          <a:bodyPr>
            <a:normAutofit fontScale="92500" lnSpcReduction="10000"/>
          </a:bodyPr>
          <a:lstStyle/>
          <a:p>
            <a:r>
              <a:rPr lang="da-DK" dirty="0"/>
              <a:t>Test-</a:t>
            </a:r>
            <a:r>
              <a:rPr lang="da-DK" dirty="0" err="1"/>
              <a:t>tagers</a:t>
            </a:r>
            <a:r>
              <a:rPr lang="da-DK" dirty="0"/>
              <a:t> rolle handler udelukkende om at navigere rundt, så godt de kan, baseret på de test cases der eventuelt er stillet dem til rådighed.</a:t>
            </a:r>
          </a:p>
          <a:p>
            <a:r>
              <a:rPr lang="da-DK" dirty="0"/>
              <a:t>Bemærk test cases kan afvige alt efter, hvad ønskes testes for, herunder eksempler. Der er også kvalitetsforskel på hvordan man udformer disse:</a:t>
            </a:r>
          </a:p>
          <a:p>
            <a:pPr lvl="1"/>
            <a:r>
              <a:rPr lang="da-DK" dirty="0"/>
              <a:t>”hvor sjovt er det? – kvalitetsmæssigt ikke høj, og er meningsbaseret, kan spørges til en generel måling af underholdningsværdi, men bør ikke kravsættes..</a:t>
            </a:r>
          </a:p>
          <a:p>
            <a:pPr lvl="1"/>
            <a:r>
              <a:rPr lang="da-DK" dirty="0"/>
              <a:t>”klatre op på den øverste platform og nå stjernen” – kvalitetsmæssig ok, det spørger ind til, om spillet og spilleren kan navigerer i spillet, men ikke mere end det..</a:t>
            </a:r>
          </a:p>
          <a:p>
            <a:pPr lvl="1"/>
            <a:r>
              <a:rPr lang="da-DK" dirty="0"/>
              <a:t>”gav der mening at følge </a:t>
            </a:r>
            <a:r>
              <a:rPr lang="da-DK" dirty="0" err="1"/>
              <a:t>tutorialen</a:t>
            </a:r>
            <a:r>
              <a:rPr lang="da-DK" dirty="0"/>
              <a:t> i spillet” – kvalitetsmæssig fin, spørger ind til intuitiv gameplay, og om guiden i spillet kan følges og forstås..</a:t>
            </a:r>
          </a:p>
          <a:p>
            <a:pPr lvl="1"/>
            <a:r>
              <a:rPr lang="da-DK" dirty="0"/>
              <a:t>”fik du indtrykket af, at når spiller affyrer et skud, at det faktisk havde en effekt, alt efter hvor projektilet ramte” – kvalitetsmæssig fin, spørger ind til feedback designprincippet i et spil</a:t>
            </a:r>
          </a:p>
          <a:p>
            <a:pPr lvl="1"/>
            <a:r>
              <a:rPr lang="da-DK" dirty="0"/>
              <a:t>”fik du indtrykket af, at stilen mellem </a:t>
            </a:r>
            <a:r>
              <a:rPr lang="da-DK" dirty="0" err="1"/>
              <a:t>sprites</a:t>
            </a:r>
            <a:r>
              <a:rPr lang="da-DK" dirty="0"/>
              <a:t> i spillet gav god sammenhæng mellem den historie vi ønsker for spillet, og det udtryk, som spillet projekterer ift. til stemning mm.?” –</a:t>
            </a:r>
            <a:br>
              <a:rPr lang="da-DK" dirty="0"/>
            </a:br>
            <a:r>
              <a:rPr lang="da-DK" dirty="0"/>
              <a:t>kvalitetsmæssig fin, spørger ind til sammenhæng i spillet ift. konsistent stilart og æstetik i spillet </a:t>
            </a:r>
          </a:p>
          <a:p>
            <a:r>
              <a:rPr lang="da-DK" dirty="0"/>
              <a:t>Testcases skal følges op enten under selve testen, eller efter brugeren er blevet færdig med testen af jeres produkt.</a:t>
            </a:r>
          </a:p>
          <a:p>
            <a:r>
              <a:rPr lang="da-DK" dirty="0"/>
              <a:t>Testcases, som ovenstående er især brugbare, til at teste krav til jeres produkt, og videre kvalitetssikre, at spillet har en overensstemmelse med designprincipper, og en vurdering heraf om, hvor godt i opfylder kravene mm.</a:t>
            </a:r>
          </a:p>
          <a:p>
            <a:endParaRPr lang="da-DK" dirty="0"/>
          </a:p>
        </p:txBody>
      </p:sp>
    </p:spTree>
    <p:extLst>
      <p:ext uri="{BB962C8B-B14F-4D97-AF65-F5344CB8AC3E}">
        <p14:creationId xmlns:p14="http://schemas.microsoft.com/office/powerpoint/2010/main" val="3330700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104C73-AC33-EC37-3D34-096027343B55}"/>
              </a:ext>
            </a:extLst>
          </p:cNvPr>
          <p:cNvSpPr>
            <a:spLocks noGrp="1"/>
          </p:cNvSpPr>
          <p:nvPr>
            <p:ph type="title"/>
          </p:nvPr>
        </p:nvSpPr>
        <p:spPr/>
        <p:txBody>
          <a:bodyPr>
            <a:normAutofit fontScale="90000"/>
          </a:bodyPr>
          <a:lstStyle/>
          <a:p>
            <a:r>
              <a:rPr lang="da-DK" dirty="0"/>
              <a:t>UIX og </a:t>
            </a:r>
            <a:r>
              <a:rPr lang="da-DK" dirty="0" err="1"/>
              <a:t>Usability</a:t>
            </a:r>
            <a:r>
              <a:rPr lang="da-DK" dirty="0"/>
              <a:t> </a:t>
            </a:r>
            <a:r>
              <a:rPr lang="da-DK" dirty="0" err="1"/>
              <a:t>testing</a:t>
            </a:r>
            <a:r>
              <a:rPr lang="da-DK" dirty="0"/>
              <a:t> – minder lidt om beta </a:t>
            </a:r>
            <a:r>
              <a:rPr lang="da-DK" dirty="0" err="1"/>
              <a:t>testing</a:t>
            </a:r>
            <a:r>
              <a:rPr lang="da-DK" dirty="0"/>
              <a:t>, og giver bedre mening, når man har faktisk versioner af spillet</a:t>
            </a:r>
          </a:p>
        </p:txBody>
      </p:sp>
      <p:sp>
        <p:nvSpPr>
          <p:cNvPr id="3" name="Pladsholder til indhold 2">
            <a:extLst>
              <a:ext uri="{FF2B5EF4-FFF2-40B4-BE49-F238E27FC236}">
                <a16:creationId xmlns:a16="http://schemas.microsoft.com/office/drawing/2014/main" id="{B0702D56-C7FA-ACCA-1317-5A9D944BF037}"/>
              </a:ext>
            </a:extLst>
          </p:cNvPr>
          <p:cNvSpPr>
            <a:spLocks noGrp="1"/>
          </p:cNvSpPr>
          <p:nvPr>
            <p:ph idx="1"/>
          </p:nvPr>
        </p:nvSpPr>
        <p:spPr>
          <a:xfrm>
            <a:off x="581192" y="2180496"/>
            <a:ext cx="11381509" cy="4413251"/>
          </a:xfrm>
        </p:spPr>
        <p:txBody>
          <a:bodyPr>
            <a:normAutofit fontScale="85000" lnSpcReduction="20000"/>
          </a:bodyPr>
          <a:lstStyle/>
          <a:p>
            <a:r>
              <a:rPr lang="da-DK" sz="2200" dirty="0"/>
              <a:t>I Software kigger vi især på, hvor brugbar det er i forhold til, om en applikation er intuitiv, giver mening at bruge, følger en design standard/princip mm.</a:t>
            </a:r>
          </a:p>
          <a:p>
            <a:r>
              <a:rPr lang="da-DK" sz="2200" dirty="0"/>
              <a:t>Dertil kan man da teste for synlighed, feedback, </a:t>
            </a:r>
            <a:r>
              <a:rPr lang="da-DK" sz="2200" dirty="0" err="1"/>
              <a:t>affordance</a:t>
            </a:r>
            <a:r>
              <a:rPr lang="da-DK" sz="2200" dirty="0"/>
              <a:t> og baseret på nogle situationer i spillet, som man kan sætte brugeren ind i gennem test cases</a:t>
            </a:r>
          </a:p>
          <a:p>
            <a:r>
              <a:rPr lang="da-DK" sz="2200" dirty="0" err="1"/>
              <a:t>Usability</a:t>
            </a:r>
            <a:r>
              <a:rPr lang="da-DK" sz="2200" dirty="0"/>
              <a:t> i software måles ved følgende parametre:</a:t>
            </a:r>
          </a:p>
          <a:p>
            <a:pPr lvl="1"/>
            <a:r>
              <a:rPr lang="da-DK" sz="2200" dirty="0"/>
              <a:t>Accessibility, tilgængelighed. Hvor tilgængeligt er information? Er en </a:t>
            </a:r>
            <a:r>
              <a:rPr lang="da-DK" sz="2200" dirty="0" err="1"/>
              <a:t>tutorial</a:t>
            </a:r>
            <a:r>
              <a:rPr lang="da-DK" sz="2200" dirty="0"/>
              <a:t> let at gå til og forstå? Heri kan man også lægge </a:t>
            </a:r>
            <a:r>
              <a:rPr lang="da-DK" sz="2200" dirty="0" err="1"/>
              <a:t>accesability</a:t>
            </a:r>
            <a:r>
              <a:rPr lang="da-DK" sz="2200" dirty="0"/>
              <a:t> indstillinger ind i spillets option, såsom større skrifttekst til </a:t>
            </a:r>
            <a:r>
              <a:rPr lang="da-DK" sz="2200" dirty="0" err="1"/>
              <a:t>subtitles</a:t>
            </a:r>
            <a:r>
              <a:rPr lang="da-DK" sz="2200" dirty="0"/>
              <a:t> i et spil osv.</a:t>
            </a:r>
          </a:p>
          <a:p>
            <a:pPr lvl="1"/>
            <a:r>
              <a:rPr lang="da-DK" sz="2200" dirty="0"/>
              <a:t>Intuition, intuitiv. Hvor bruger venlig er applikationen, giver det ‘mening’ at klikke på knapper, og gør knapperne som forventet? Er det nemt og ligetil at navigere rundt i spillet gennem den spilbare karakter?</a:t>
            </a:r>
          </a:p>
          <a:p>
            <a:pPr lvl="1"/>
            <a:r>
              <a:rPr lang="da-DK" sz="2200" dirty="0" err="1"/>
              <a:t>Functionality</a:t>
            </a:r>
            <a:r>
              <a:rPr lang="da-DK" sz="2200" dirty="0"/>
              <a:t>, funktionalitet. Virker tingene som de skal, og er en given funktion præsenteret med UI elementer der giver mening?</a:t>
            </a:r>
          </a:p>
          <a:p>
            <a:r>
              <a:rPr lang="en-US" sz="2200" dirty="0">
                <a:solidFill>
                  <a:srgbClr val="303735"/>
                </a:solidFill>
                <a:latin typeface="proxima-nova"/>
              </a:rPr>
              <a:t>“Usability engineering (UE)—or human factors engineering (HFE), as it’s also known—is focused on designing a user interface (UI) that allows people to quickly understand how to interact with a product in the most efficient and error-free manner.” - </a:t>
            </a:r>
            <a:r>
              <a:rPr lang="en-US" sz="2200" dirty="0">
                <a:solidFill>
                  <a:srgbClr val="303735"/>
                </a:solidFill>
                <a:latin typeface="proxima-nova"/>
                <a:hlinkClick r:id="rId2"/>
              </a:rPr>
              <a:t>https://www.greenlight.guru/blog/iec-62366-usability-engineering</a:t>
            </a:r>
            <a:r>
              <a:rPr lang="en-US" sz="2200" dirty="0">
                <a:solidFill>
                  <a:srgbClr val="303735"/>
                </a:solidFill>
                <a:latin typeface="proxima-nova"/>
              </a:rPr>
              <a:t> </a:t>
            </a:r>
            <a:endParaRPr lang="da-DK" sz="2200" dirty="0"/>
          </a:p>
          <a:p>
            <a:endParaRPr lang="da-DK" dirty="0"/>
          </a:p>
        </p:txBody>
      </p:sp>
    </p:spTree>
    <p:extLst>
      <p:ext uri="{BB962C8B-B14F-4D97-AF65-F5344CB8AC3E}">
        <p14:creationId xmlns:p14="http://schemas.microsoft.com/office/powerpoint/2010/main" val="23562090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CEB7A6-9D4D-E867-6464-94807C40C34E}"/>
              </a:ext>
            </a:extLst>
          </p:cNvPr>
          <p:cNvSpPr>
            <a:spLocks noGrp="1"/>
          </p:cNvSpPr>
          <p:nvPr>
            <p:ph type="title"/>
          </p:nvPr>
        </p:nvSpPr>
        <p:spPr/>
        <p:txBody>
          <a:bodyPr/>
          <a:lstStyle/>
          <a:p>
            <a:r>
              <a:rPr lang="da-DK" dirty="0"/>
              <a:t>UIX </a:t>
            </a:r>
            <a:r>
              <a:rPr lang="da-DK" dirty="0" err="1"/>
              <a:t>Usability</a:t>
            </a:r>
            <a:r>
              <a:rPr lang="da-DK" dirty="0"/>
              <a:t> </a:t>
            </a:r>
            <a:r>
              <a:rPr lang="da-DK" dirty="0" err="1"/>
              <a:t>testing</a:t>
            </a:r>
            <a:r>
              <a:rPr lang="da-DK" dirty="0"/>
              <a:t> formatet</a:t>
            </a:r>
          </a:p>
        </p:txBody>
      </p:sp>
      <p:sp>
        <p:nvSpPr>
          <p:cNvPr id="3" name="Pladsholder til indhold 2">
            <a:extLst>
              <a:ext uri="{FF2B5EF4-FFF2-40B4-BE49-F238E27FC236}">
                <a16:creationId xmlns:a16="http://schemas.microsoft.com/office/drawing/2014/main" id="{93EDC138-4391-2243-FF34-2F60967A4787}"/>
              </a:ext>
            </a:extLst>
          </p:cNvPr>
          <p:cNvSpPr>
            <a:spLocks noGrp="1"/>
          </p:cNvSpPr>
          <p:nvPr>
            <p:ph idx="1"/>
          </p:nvPr>
        </p:nvSpPr>
        <p:spPr>
          <a:xfrm>
            <a:off x="581192" y="2180496"/>
            <a:ext cx="11295848" cy="4362544"/>
          </a:xfrm>
        </p:spPr>
        <p:txBody>
          <a:bodyPr>
            <a:normAutofit/>
          </a:bodyPr>
          <a:lstStyle/>
          <a:p>
            <a:r>
              <a:rPr lang="da-DK" dirty="0"/>
              <a:t>Test-</a:t>
            </a:r>
            <a:r>
              <a:rPr lang="da-DK" dirty="0" err="1"/>
              <a:t>tagers</a:t>
            </a:r>
            <a:r>
              <a:rPr lang="da-DK" dirty="0"/>
              <a:t> rolle handler udelukkende om at navigere rundt, så godt de kan, baseret på de test cases der er stillet dem til rådighed.</a:t>
            </a:r>
          </a:p>
          <a:p>
            <a:r>
              <a:rPr lang="da-DK" dirty="0"/>
              <a:t>Test-tager, må italesætte deres proces undervejs, og især hvordan de oplever tingene. Al info som synes relevant noteres af observatør, og det er kun faktorer som spiller ind, som har indflydelse på programmets </a:t>
            </a:r>
            <a:r>
              <a:rPr lang="da-DK" dirty="0" err="1"/>
              <a:t>usability</a:t>
            </a:r>
            <a:r>
              <a:rPr lang="da-DK" dirty="0"/>
              <a:t>, kogt ned </a:t>
            </a:r>
            <a:r>
              <a:rPr lang="da-DK" dirty="0" err="1"/>
              <a:t>accessability</a:t>
            </a:r>
            <a:r>
              <a:rPr lang="da-DK" dirty="0"/>
              <a:t>, intuition, og </a:t>
            </a:r>
            <a:r>
              <a:rPr lang="da-DK" dirty="0" err="1"/>
              <a:t>functionality</a:t>
            </a:r>
            <a:r>
              <a:rPr lang="da-DK" dirty="0"/>
              <a:t>.</a:t>
            </a:r>
          </a:p>
          <a:p>
            <a:r>
              <a:rPr lang="da-DK" dirty="0"/>
              <a:t>Observatørs rolle er baseret på udelukkende at tage noter under test, beskrive test-</a:t>
            </a:r>
            <a:r>
              <a:rPr lang="da-DK" dirty="0" err="1"/>
              <a:t>tagers</a:t>
            </a:r>
            <a:r>
              <a:rPr lang="da-DK" dirty="0"/>
              <a:t> ‘glæder’/’sorger’ ved at anvende applikationen, og give hver test case en grade fra 0-5, hvor 0 er test fejlet, og 5 er </a:t>
            </a:r>
            <a:r>
              <a:rPr lang="da-DK" dirty="0" err="1"/>
              <a:t>success</a:t>
            </a:r>
            <a:r>
              <a:rPr lang="da-DK" dirty="0"/>
              <a:t>. Ligeledes laves en generel statusbesked om den generelle brugeroplevelse.</a:t>
            </a:r>
          </a:p>
          <a:p>
            <a:r>
              <a:rPr lang="da-DK" dirty="0"/>
              <a:t>Observatørs rolle handler udelukkende og observere test-tager. Personen må ikke give hints, reagerer på test-</a:t>
            </a:r>
            <a:r>
              <a:rPr lang="da-DK" dirty="0" err="1"/>
              <a:t>tagers</a:t>
            </a:r>
            <a:r>
              <a:rPr lang="da-DK" dirty="0"/>
              <a:t> oplevelse af programmet, og må da slet ikke involvere sig direkte i testens forløb!</a:t>
            </a:r>
          </a:p>
          <a:p>
            <a:r>
              <a:rPr lang="da-DK" dirty="0"/>
              <a:t>En test case er komplet, når en test-tager udpeger informationen, eller beder observatør om at godkende det funktionelle de skulle teste af (observatør angiver verbalt, om test er fuldført eller ej).</a:t>
            </a:r>
          </a:p>
          <a:p>
            <a:r>
              <a:rPr lang="da-DK" dirty="0"/>
              <a:t>Man kan også her teste for designprincipperne – synlighed, feedback, </a:t>
            </a:r>
            <a:r>
              <a:rPr lang="da-DK" dirty="0" err="1"/>
              <a:t>affordance</a:t>
            </a:r>
            <a:r>
              <a:rPr lang="da-DK" dirty="0"/>
              <a:t> og konsistens.</a:t>
            </a:r>
          </a:p>
        </p:txBody>
      </p:sp>
    </p:spTree>
    <p:extLst>
      <p:ext uri="{BB962C8B-B14F-4D97-AF65-F5344CB8AC3E}">
        <p14:creationId xmlns:p14="http://schemas.microsoft.com/office/powerpoint/2010/main" val="1163931256"/>
      </p:ext>
    </p:extLst>
  </p:cSld>
  <p:clrMapOvr>
    <a:masterClrMapping/>
  </p:clrMapOvr>
</p:sld>
</file>

<file path=ppt/theme/theme1.xml><?xml version="1.0" encoding="utf-8"?>
<a:theme xmlns:a="http://schemas.openxmlformats.org/drawingml/2006/main" name="Dividende">
  <a:themeElements>
    <a:clrScheme name="Dividende">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e">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e">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docProps/app.xml><?xml version="1.0" encoding="utf-8"?>
<Properties xmlns="http://schemas.openxmlformats.org/officeDocument/2006/extended-properties" xmlns:vt="http://schemas.openxmlformats.org/officeDocument/2006/docPropsVTypes">
  <Template>TM03457464[[fn=Dividende]]</Template>
  <TotalTime>71</TotalTime>
  <Words>1214</Words>
  <Application>Microsoft Office PowerPoint</Application>
  <PresentationFormat>Widescreen</PresentationFormat>
  <Paragraphs>43</Paragraphs>
  <Slides>6</Slides>
  <Notes>0</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6</vt:i4>
      </vt:variant>
    </vt:vector>
  </HeadingPairs>
  <TitlesOfParts>
    <vt:vector size="10" baseType="lpstr">
      <vt:lpstr>Gill Sans MT</vt:lpstr>
      <vt:lpstr>proxima-nova</vt:lpstr>
      <vt:lpstr>Wingdings 2</vt:lpstr>
      <vt:lpstr>Dividende</vt:lpstr>
      <vt:lpstr>Tests indenfor spiludvikling</vt:lpstr>
      <vt:lpstr>Hvorfor tests</vt:lpstr>
      <vt:lpstr>Brugertest</vt:lpstr>
      <vt:lpstr>brugerTest og test case formatet</vt:lpstr>
      <vt:lpstr>UIX og Usability testing – minder lidt om beta testing, og giver bedre mening, når man har faktisk versioner af spillet</vt:lpstr>
      <vt:lpstr>UIX Usability testing formatet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Christian Bøge-Rasmussen</dc:creator>
  <cp:lastModifiedBy>Christian Bøge-Rasmussen</cp:lastModifiedBy>
  <cp:revision>6</cp:revision>
  <dcterms:created xsi:type="dcterms:W3CDTF">2026-09-21T07:38:22Z</dcterms:created>
  <dcterms:modified xsi:type="dcterms:W3CDTF">2026-09-21T08:50:45Z</dcterms:modified>
</cp:coreProperties>
</file>